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43" r:id="rId34"/>
    <p:sldId id="330" r:id="rId35"/>
    <p:sldId id="344" r:id="rId36"/>
    <p:sldId id="331" r:id="rId37"/>
    <p:sldId id="332" r:id="rId38"/>
    <p:sldId id="351" r:id="rId39"/>
    <p:sldId id="352" r:id="rId40"/>
    <p:sldId id="333" r:id="rId41"/>
    <p:sldId id="293" r:id="rId42"/>
    <p:sldId id="298" r:id="rId43"/>
    <p:sldId id="299" r:id="rId44"/>
    <p:sldId id="300" r:id="rId45"/>
    <p:sldId id="313" r:id="rId46"/>
    <p:sldId id="301" r:id="rId47"/>
    <p:sldId id="302" r:id="rId48"/>
    <p:sldId id="303" r:id="rId49"/>
    <p:sldId id="305" r:id="rId50"/>
    <p:sldId id="304" r:id="rId51"/>
    <p:sldId id="353" r:id="rId52"/>
    <p:sldId id="354" r:id="rId53"/>
    <p:sldId id="306" r:id="rId54"/>
    <p:sldId id="307" r:id="rId55"/>
    <p:sldId id="309" r:id="rId56"/>
    <p:sldId id="308" r:id="rId57"/>
    <p:sldId id="297" r:id="rId58"/>
    <p:sldId id="312" r:id="rId59"/>
    <p:sldId id="346" r:id="rId60"/>
    <p:sldId id="347" r:id="rId61"/>
    <p:sldId id="314" r:id="rId62"/>
    <p:sldId id="295" r:id="rId63"/>
    <p:sldId id="296" r:id="rId64"/>
    <p:sldId id="316" r:id="rId65"/>
    <p:sldId id="319" r:id="rId66"/>
    <p:sldId id="270" r:id="rId67"/>
    <p:sldId id="272" r:id="rId68"/>
    <p:sldId id="317" r:id="rId69"/>
    <p:sldId id="318" r:id="rId70"/>
    <p:sldId id="310" r:id="rId71"/>
    <p:sldId id="324" r:id="rId72"/>
    <p:sldId id="355" r:id="rId73"/>
    <p:sldId id="320" r:id="rId74"/>
    <p:sldId id="321" r:id="rId75"/>
    <p:sldId id="322" r:id="rId76"/>
    <p:sldId id="323" r:id="rId77"/>
    <p:sldId id="268" r:id="rId78"/>
    <p:sldId id="329" r:id="rId79"/>
    <p:sldId id="325" r:id="rId80"/>
    <p:sldId id="326" r:id="rId81"/>
    <p:sldId id="327" r:id="rId82"/>
    <p:sldId id="328" r:id="rId83"/>
    <p:sldId id="275" r:id="rId84"/>
    <p:sldId id="350" r:id="rId85"/>
  </p:sldIdLst>
  <p:sldSz cx="18288000" cy="10287000"/>
  <p:notesSz cx="6858000" cy="9144000"/>
  <p:embeddedFontLst>
    <p:embeddedFont>
      <p:font typeface="Calibri" panose="020F0502020204030204" pitchFamily="34" charset="0"/>
      <p:regular r:id="rId87"/>
      <p:bold r:id="rId88"/>
      <p:italic r:id="rId89"/>
      <p:boldItalic r:id="rId90"/>
    </p:embeddedFont>
    <p:embeddedFont>
      <p:font typeface="Cambria Math" panose="02040503050406030204" pitchFamily="18" charset="0"/>
      <p:regular r:id="rId91"/>
    </p:embeddedFont>
    <p:embeddedFont>
      <p:font typeface="Gidole" panose="020B0604020202020204" charset="0"/>
      <p:regular r:id="rId92"/>
    </p:embeddedFont>
    <p:embeddedFont>
      <p:font typeface="Impact" panose="020B0806030902050204" pitchFamily="34" charset="0"/>
      <p:regular r:id="rId93"/>
    </p:embeddedFont>
    <p:embeddedFont>
      <p:font typeface="League Spartan" panose="020B0604020202020204" charset="0"/>
      <p:regular r:id="rId94"/>
    </p:embeddedFont>
    <p:embeddedFont>
      <p:font typeface="Open Sans Extra Bold" panose="020B0604020202020204" charset="0"/>
      <p:regular r:id="rId95"/>
    </p:embeddedFont>
    <p:embeddedFont>
      <p:font typeface="Roboto Mono" pitchFamily="2" charset="0"/>
      <p:regular r:id="rId96"/>
      <p:bold r:id="rId97"/>
      <p:italic r:id="rId98"/>
      <p:boldItalic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43"/>
            <p14:sldId id="330"/>
            <p14:sldId id="344"/>
            <p14:sldId id="331"/>
            <p14:sldId id="332"/>
            <p14:sldId id="351"/>
            <p14:sldId id="352"/>
            <p14:sldId id="333"/>
          </p14:sldIdLst>
        </p14:section>
        <p14:section name="2. Foundations of Inferential Statistics" id="{3CCE065B-7A43-4046-B801-1DF590334418}">
          <p14:sldIdLst>
            <p14:sldId id="293"/>
            <p14:sldId id="298"/>
            <p14:sldId id="299"/>
            <p14:sldId id="300"/>
            <p14:sldId id="313"/>
            <p14:sldId id="301"/>
            <p14:sldId id="302"/>
            <p14:sldId id="303"/>
            <p14:sldId id="305"/>
            <p14:sldId id="304"/>
            <p14:sldId id="353"/>
            <p14:sldId id="35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55"/>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2"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8" d="100"/>
          <a:sy n="58" d="100"/>
        </p:scale>
        <p:origin x="1038" y="15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6T12:13:18.804" idx="1">
    <p:pos x="7925" y="3296"/>
    <p:text>Add dataviz for frequencies
Also law of large numbers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6T13:03:39.517" idx="2">
    <p:pos x="5123" y="2445"/>
    <p:text>Make sure you can explain this part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have a discrete variable with not that many possible options, it’s not going to be a very rich analysis to use it as a quantitative variable. You may need to “join forces” with multiple categories to come up with a richer analysis. </a:t>
            </a:r>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continuous variable (wage) using the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713936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4630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757396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4183774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946610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ummerofgeorge/olt-excel-stats-for-analytics/raw/master/1-exploratory-data-analysis/wages.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ummerofgeorge/olt-excel-stats-for-analytics/raw/master/1-exploratory-data-analysis/wages.xls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1-exploratory-data-analysis/housing-descriptive.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3-t-tests-for-business-impact/housing-inferential.xlsx"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5"/>
          <a:stretch>
            <a:fillRect/>
          </a:stretch>
        </p:blipFill>
        <p:spPr>
          <a:xfrm>
            <a:off x="9982200" y="556296"/>
            <a:ext cx="5562600" cy="36359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5"/>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914400" y="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914400" y="447613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IT’S NEBULOSE…</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742950" lvl="1" indent="-285750">
              <a:buFont typeface="Arial" panose="020B0604020202020204" pitchFamily="34" charset="0"/>
              <a:buChar char="•"/>
            </a:pPr>
            <a:r>
              <a:rPr lang="en-US" sz="3600" dirty="0">
                <a:latin typeface="Gidole" panose="020B0604020202020204" charset="0"/>
              </a:rPr>
              <a:t>Range: What are the min/max?</a:t>
            </a:r>
          </a:p>
          <a:p>
            <a:pPr marL="742950" lvl="1"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742950" lvl="1" indent="-285750">
              <a:buFont typeface="Arial" panose="020B0604020202020204" pitchFamily="34" charset="0"/>
              <a:buChar char="•"/>
            </a:pPr>
            <a:r>
              <a:rPr lang="en-US" sz="3600" dirty="0">
                <a:latin typeface="Gidole" panose="020B0604020202020204" charset="0"/>
              </a:rPr>
              <a:t>Standard deviation: Square root of the variance</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housing-descriptive.xlsx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4692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Central limit theorem: </a:t>
            </a:r>
            <a:r>
              <a:rPr lang="en-US" sz="4800" spc="179" dirty="0">
                <a:solidFill>
                  <a:srgbClr val="F2F0F4"/>
                </a:solidFill>
                <a:latin typeface="Gidole Bold"/>
              </a:rPr>
              <a:t>the sampling distribution of the mean of any independent, random variable will be normal or nearly normal, 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832092"/>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p>
          <a:p>
            <a:pPr marL="1028700" lvl="1" indent="-571500">
              <a:buFont typeface="Arial" panose="020B0604020202020204" pitchFamily="34" charset="0"/>
              <a:buChar char="•"/>
            </a:pPr>
            <a:r>
              <a:rPr lang="en-US" sz="4400" dirty="0">
                <a:latin typeface="Gidole" panose="020B0604020202020204" charset="0"/>
              </a:rPr>
              <a:t>The larger the sample, the closer to the “true mean” we’ll get</a:t>
            </a:r>
          </a:p>
          <a:p>
            <a:pPr marL="1485900" lvl="2" indent="-571500">
              <a:buFont typeface="Arial" panose="020B0604020202020204" pitchFamily="34" charset="0"/>
              <a:buChar char="•"/>
            </a:pPr>
            <a:r>
              <a:rPr lang="en-US" sz="4400" dirty="0">
                <a:latin typeface="Gidole" panose="020B0604020202020204" charset="0"/>
              </a:rPr>
              <a:t>Demo: </a:t>
            </a:r>
            <a:r>
              <a:rPr lang="en-US" sz="4400" i="1" dirty="0">
                <a:latin typeface="Gidole" panose="020B0604020202020204" charset="0"/>
              </a:rPr>
              <a:t>large-numbers.xlsx</a:t>
            </a:r>
          </a:p>
        </p:txBody>
      </p:sp>
    </p:spTree>
    <p:extLst>
      <p:ext uri="{BB962C8B-B14F-4D97-AF65-F5344CB8AC3E}">
        <p14:creationId xmlns:p14="http://schemas.microsoft.com/office/powerpoint/2010/main" val="2141058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1654299"/>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Law of large numbers: </a:t>
            </a:r>
            <a:r>
              <a:rPr lang="en-US" sz="4800" spc="179" dirty="0">
                <a:solidFill>
                  <a:srgbClr val="F2F0F4"/>
                </a:solidFill>
                <a:latin typeface="Gidole Bold"/>
              </a:rPr>
              <a:t>the average trial will become closer to the expected value as more trials are performed</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55259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 </a:t>
            </a:r>
            <a:r>
              <a:rPr lang="en-US" sz="4800" i="1" spc="375" dirty="0">
                <a:solidFill>
                  <a:srgbClr val="000000"/>
                </a:solidFill>
                <a:latin typeface="League Spartan Bold"/>
              </a:rPr>
              <a:t>ON AVERAGE</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We have the data… just not </a:t>
            </a:r>
            <a:r>
              <a:rPr lang="en-US" sz="6500" i="1" spc="195" dirty="0">
                <a:solidFill>
                  <a:srgbClr val="F2F0F4"/>
                </a:solidFill>
                <a:latin typeface="League Spartan Italics"/>
              </a:rPr>
              <a:t>all </a:t>
            </a:r>
            <a:r>
              <a:rPr lang="en-US" sz="6500"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5509200"/>
          </a:xfrm>
          <a:prstGeom prst="rect">
            <a:avLst/>
          </a:prstGeom>
          <a:noFill/>
        </p:spPr>
        <p:txBody>
          <a:bodyPr wrap="square" rtlCol="0">
            <a:spAutoFit/>
          </a:bodyPr>
          <a:lstStyle/>
          <a:p>
            <a:r>
              <a:rPr lang="en-US" sz="4400" dirty="0">
                <a:latin typeface="Gidole" panose="02000503000000000000" charset="0"/>
              </a:rPr>
              <a:t>Which of these are falsifiable?</a:t>
            </a:r>
          </a:p>
          <a:p>
            <a:endParaRPr lang="en-US" sz="4400" dirty="0">
              <a:latin typeface="Gidole" panose="02000503000000000000" charset="0"/>
            </a:endParaRPr>
          </a:p>
          <a:p>
            <a:pPr marL="571500" indent="-571500">
              <a:buFont typeface="Arial" panose="020B0604020202020204" pitchFamily="34" charset="0"/>
              <a:buChar char="•"/>
            </a:pPr>
            <a:r>
              <a:rPr lang="en-US" sz="4400" dirty="0">
                <a:latin typeface="Gidole" panose="02000503000000000000" charset="0"/>
              </a:rPr>
              <a:t>Robins sing to attract mates</a:t>
            </a:r>
          </a:p>
          <a:p>
            <a:pPr marL="571500" indent="-571500">
              <a:buFont typeface="Arial" panose="020B0604020202020204" pitchFamily="34" charset="0"/>
              <a:buChar char="•"/>
            </a:pPr>
            <a:r>
              <a:rPr lang="en-US" sz="4400" dirty="0">
                <a:latin typeface="Gidole" panose="02000503000000000000" charset="0"/>
              </a:rPr>
              <a:t>Robin songs are beautiful</a:t>
            </a:r>
          </a:p>
          <a:p>
            <a:pPr marL="571500" indent="-571500">
              <a:buFont typeface="Arial" panose="020B0604020202020204" pitchFamily="34" charset="0"/>
              <a:buChar char="•"/>
            </a:pPr>
            <a:r>
              <a:rPr lang="en-US" sz="4400" dirty="0">
                <a:latin typeface="Gidole" panose="02000503000000000000" charset="0"/>
              </a:rPr>
              <a:t>Only male robins sing</a:t>
            </a:r>
          </a:p>
          <a:p>
            <a:pPr marL="571500" indent="-571500">
              <a:buFont typeface="Arial" panose="020B0604020202020204" pitchFamily="34" charset="0"/>
              <a:buChar char="•"/>
            </a:pPr>
            <a:r>
              <a:rPr lang="en-US" sz="4400" dirty="0">
                <a:latin typeface="Gidole" panose="02000503000000000000" charset="0"/>
              </a:rPr>
              <a:t>Sparrows will leave territories where they hear bluebird songs</a:t>
            </a:r>
          </a:p>
          <a:p>
            <a:pPr marL="571500" indent="-571500">
              <a:buFont typeface="Arial" panose="020B0604020202020204" pitchFamily="34" charset="0"/>
              <a:buChar char="•"/>
            </a:pPr>
            <a:r>
              <a:rPr lang="en-US" sz="4400" dirty="0">
                <a:latin typeface="Gidole" panose="02000503000000000000" charset="0"/>
              </a:rPr>
              <a:t>Robins hate sparrows</a:t>
            </a:r>
          </a:p>
        </p:txBody>
      </p:sp>
      <p:pic>
        <p:nvPicPr>
          <p:cNvPr id="3" name="Graphic 2" descr="Sparrow">
            <a:extLst>
              <a:ext uri="{FF2B5EF4-FFF2-40B4-BE49-F238E27FC236}">
                <a16:creationId xmlns:a16="http://schemas.microsoft.com/office/drawing/2014/main" id="{CFA5EF52-27D3-4D20-8966-23B2EA9E57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049000" y="-337412"/>
            <a:ext cx="7239000" cy="7239000"/>
          </a:xfrm>
          <a:prstGeom prst="rect">
            <a:avLst/>
          </a:prstGeom>
        </p:spPr>
      </p:pic>
    </p:spTree>
    <p:extLst>
      <p:ext uri="{BB962C8B-B14F-4D97-AF65-F5344CB8AC3E}">
        <p14:creationId xmlns:p14="http://schemas.microsoft.com/office/powerpoint/2010/main" val="448581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504305" y="3710666"/>
            <a:ext cx="8610600" cy="6186309"/>
          </a:xfrm>
          <a:prstGeom prst="rect">
            <a:avLst/>
          </a:prstGeom>
          <a:noFill/>
        </p:spPr>
        <p:txBody>
          <a:bodyPr wrap="square" rtlCol="0">
            <a:spAutoFit/>
          </a:bodyPr>
          <a:lstStyle/>
          <a:p>
            <a:r>
              <a:rPr lang="en-US" sz="4400" dirty="0">
                <a:latin typeface="Gidole" panose="02000503000000000000" charset="0"/>
              </a:rPr>
              <a:t>Which of these put the burden of proof on the </a:t>
            </a:r>
            <a:r>
              <a:rPr lang="en-US" sz="4400" i="1" dirty="0">
                <a:latin typeface="Gidole" panose="02000503000000000000" charset="0"/>
              </a:rPr>
              <a:t>claimant</a:t>
            </a:r>
            <a:r>
              <a:rPr lang="en-US" sz="4400" dirty="0">
                <a:latin typeface="Gidole" panose="02000503000000000000" charset="0"/>
              </a:rPr>
              <a:t>? </a:t>
            </a:r>
          </a:p>
          <a:p>
            <a:endParaRPr lang="en-US" sz="4400" dirty="0">
              <a:latin typeface="Gidole" panose="02000503000000000000" charset="0"/>
            </a:endParaRPr>
          </a:p>
          <a:p>
            <a:pPr marL="571500" indent="-571500">
              <a:buFont typeface="Arial" panose="020B0604020202020204" pitchFamily="34" charset="0"/>
              <a:buChar char="•"/>
            </a:pPr>
            <a:r>
              <a:rPr lang="en-US" sz="4400" dirty="0">
                <a:latin typeface="Gidole" panose="02000503000000000000" charset="0"/>
              </a:rPr>
              <a:t>“Prove to me that the Loch Ness monster doesn’t exist.”</a:t>
            </a:r>
          </a:p>
          <a:p>
            <a:pPr marL="571500" indent="-571500">
              <a:buFont typeface="Arial" panose="020B0604020202020204" pitchFamily="34" charset="0"/>
              <a:buChar char="•"/>
            </a:pPr>
            <a:r>
              <a:rPr lang="en-US" sz="4400" dirty="0">
                <a:latin typeface="Gidole" panose="02000503000000000000" charset="0"/>
              </a:rPr>
              <a:t>“I believe there is a difference in underwater activity at Loch Ness versus similar bodies of water, and I will test this with an experiment.”</a:t>
            </a:r>
          </a:p>
        </p:txBody>
      </p:sp>
      <p:pic>
        <p:nvPicPr>
          <p:cNvPr id="1026" name="Picture 2">
            <a:extLst>
              <a:ext uri="{FF2B5EF4-FFF2-40B4-BE49-F238E27FC236}">
                <a16:creationId xmlns:a16="http://schemas.microsoft.com/office/drawing/2014/main" id="{301AABAA-00BE-4676-80A5-69F59DA4F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7887" y="2844642"/>
            <a:ext cx="5410200" cy="26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406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i="1">
                              <a:latin typeface="Cambria Math" panose="02040503050406030204" pitchFamily="18" charset="0"/>
                            </a:rPr>
                            <m:t>𝑜</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we don’t </a:t>
            </a:r>
            <a:r>
              <a:rPr lang="en-US" sz="6500" i="1" spc="195" dirty="0">
                <a:solidFill>
                  <a:srgbClr val="F2F0F4"/>
                </a:solidFill>
                <a:latin typeface="League Spartan Italics"/>
              </a:rPr>
              <a:t>know </a:t>
            </a:r>
            <a:r>
              <a:rPr lang="en-US" sz="6500"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710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710970"/>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i="1">
                        <a:latin typeface="Cambria Math" panose="02040503050406030204" pitchFamily="18" charset="0"/>
                      </a:rPr>
                      <m:t>𝑁</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831"/>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housing-inferential.xlsx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3116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SAMPLE SIZE MATTERS</a:t>
            </a:r>
          </a:p>
        </p:txBody>
      </p:sp>
      <p:sp>
        <p:nvSpPr>
          <p:cNvPr id="10" name="TextBox 10"/>
          <p:cNvSpPr txBox="1"/>
          <p:nvPr/>
        </p:nvSpPr>
        <p:spPr>
          <a:xfrm>
            <a:off x="1208994" y="1720934"/>
            <a:ext cx="10449605"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“Margin of error +/- 3%” … but why?</a:t>
            </a:r>
          </a:p>
          <a:p>
            <a:pPr marL="803910" lvl="1" indent="-457200">
              <a:buFont typeface="Arial" panose="020B0604020202020204" pitchFamily="34" charset="0"/>
              <a:buChar char="•"/>
            </a:pPr>
            <a:r>
              <a:rPr lang="en-US" sz="3600" dirty="0">
                <a:solidFill>
                  <a:srgbClr val="000000"/>
                </a:solidFill>
                <a:latin typeface="Gidole" panose="020B0604020202020204" charset="0"/>
              </a:rPr>
              <a:t>Demo: </a:t>
            </a:r>
            <a:r>
              <a:rPr lang="en-US" sz="3600" dirty="0">
                <a:solidFill>
                  <a:srgbClr val="000000"/>
                </a:solidFill>
                <a:latin typeface="Roboto Mono" pitchFamily="2" charset="0"/>
                <a:ea typeface="Roboto Mono" pitchFamily="2" charset="0"/>
              </a:rPr>
              <a:t>housing-inferential.xlsx</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816657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1378302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6765</Words>
  <Application>Microsoft Office PowerPoint</Application>
  <PresentationFormat>Custom</PresentationFormat>
  <Paragraphs>588</Paragraphs>
  <Slides>84</Slides>
  <Notes>79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84</vt:i4>
      </vt:variant>
    </vt:vector>
  </HeadingPairs>
  <TitlesOfParts>
    <vt:vector size="96" baseType="lpstr">
      <vt:lpstr>Calibri</vt:lpstr>
      <vt:lpstr>Gidole</vt:lpstr>
      <vt:lpstr>Gidole Bold</vt:lpstr>
      <vt:lpstr>Open Sans Extra Bold</vt:lpstr>
      <vt:lpstr>Arial</vt:lpstr>
      <vt:lpstr>League Spartan Bold</vt:lpstr>
      <vt:lpstr>League Spartan</vt:lpstr>
      <vt:lpstr>Cambria Math</vt:lpstr>
      <vt:lpstr>Impact</vt:lpstr>
      <vt:lpstr>League Spartan Italics</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117</cp:revision>
  <dcterms:created xsi:type="dcterms:W3CDTF">2006-08-16T00:00:00Z</dcterms:created>
  <dcterms:modified xsi:type="dcterms:W3CDTF">2020-02-16T18:54:02Z</dcterms:modified>
  <dc:identifier>DADurESpNu8</dc:identifier>
</cp:coreProperties>
</file>